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74" r:id="rId2"/>
    <p:sldId id="337" r:id="rId3"/>
    <p:sldId id="335" r:id="rId4"/>
    <p:sldId id="336" r:id="rId5"/>
    <p:sldId id="259" r:id="rId6"/>
    <p:sldId id="340" r:id="rId7"/>
    <p:sldId id="323" r:id="rId8"/>
    <p:sldId id="339" r:id="rId9"/>
    <p:sldId id="262" r:id="rId10"/>
    <p:sldId id="338" r:id="rId11"/>
    <p:sldId id="328" r:id="rId12"/>
    <p:sldId id="285" r:id="rId13"/>
    <p:sldId id="341" r:id="rId14"/>
    <p:sldId id="297" r:id="rId15"/>
    <p:sldId id="268" r:id="rId16"/>
    <p:sldId id="269" r:id="rId17"/>
    <p:sldId id="276" r:id="rId18"/>
    <p:sldId id="279" r:id="rId19"/>
    <p:sldId id="278" r:id="rId20"/>
    <p:sldId id="280" r:id="rId21"/>
    <p:sldId id="298" r:id="rId22"/>
    <p:sldId id="270" r:id="rId23"/>
    <p:sldId id="292" r:id="rId24"/>
    <p:sldId id="334" r:id="rId25"/>
    <p:sldId id="266" r:id="rId26"/>
    <p:sldId id="288" r:id="rId27"/>
    <p:sldId id="290" r:id="rId28"/>
    <p:sldId id="291" r:id="rId29"/>
    <p:sldId id="293" r:id="rId30"/>
    <p:sldId id="286" r:id="rId31"/>
    <p:sldId id="295" r:id="rId32"/>
    <p:sldId id="277" r:id="rId33"/>
    <p:sldId id="306" r:id="rId34"/>
    <p:sldId id="296" r:id="rId35"/>
    <p:sldId id="263" r:id="rId36"/>
    <p:sldId id="329" r:id="rId37"/>
    <p:sldId id="330" r:id="rId38"/>
    <p:sldId id="331" r:id="rId39"/>
    <p:sldId id="332" r:id="rId40"/>
    <p:sldId id="333" r:id="rId41"/>
    <p:sldId id="308" r:id="rId42"/>
    <p:sldId id="322" r:id="rId43"/>
    <p:sldId id="287" r:id="rId44"/>
    <p:sldId id="321" r:id="rId45"/>
    <p:sldId id="282" r:id="rId46"/>
    <p:sldId id="271" r:id="rId47"/>
    <p:sldId id="294" r:id="rId48"/>
    <p:sldId id="257" r:id="rId49"/>
    <p:sldId id="284" r:id="rId50"/>
    <p:sldId id="281" r:id="rId51"/>
    <p:sldId id="273"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41" autoAdjust="0"/>
    <p:restoredTop sz="48779" autoAdjust="0"/>
  </p:normalViewPr>
  <p:slideViewPr>
    <p:cSldViewPr snapToGrid="0">
      <p:cViewPr varScale="1">
        <p:scale>
          <a:sx n="50" d="100"/>
          <a:sy n="50" d="100"/>
        </p:scale>
        <p:origin x="1599" y="30"/>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r>
                  <a:rPr lang="en-US" altLang="ja-JP" sz="1860" b="1" dirty="0" smtClean="0"/>
                  <a:t>[%]</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r>
                  <a:rPr lang="en-US" altLang="ja-JP" sz="1860" b="1" i="0" baseline="0" dirty="0" smtClean="0">
                    <a:effectLst/>
                  </a:rPr>
                  <a:t>[%]</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a:t>
                </a:r>
                <a:r>
                  <a:rPr lang="en-US" altLang="ja-JP" sz="1860" b="1" dirty="0" smtClean="0"/>
                  <a:t>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a:t>
                </a:r>
                <a:r>
                  <a:rPr lang="ja-JP" altLang="en-US" sz="1860" b="1" i="0" baseline="0" dirty="0" smtClean="0">
                    <a:effectLst/>
                  </a:rPr>
                  <a:t>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a:t>
            </a:r>
            <a:r>
              <a:rPr kumimoji="1" lang="ja-JP" altLang="en-US" dirty="0" smtClean="0"/>
              <a:t>をから検索</a:t>
            </a:r>
            <a:r>
              <a:rPr kumimoji="1" lang="ja-JP" altLang="en-US" dirty="0" smtClean="0"/>
              <a:t>します</a:t>
            </a:r>
            <a:endParaRPr kumimoji="1" lang="en-US" altLang="ja-JP" dirty="0" smtClean="0"/>
          </a:p>
          <a:p>
            <a:endParaRPr kumimoji="1" lang="en-US" altLang="ja-JP" dirty="0" smtClean="0"/>
          </a:p>
          <a:p>
            <a:r>
              <a:rPr kumimoji="1" lang="ja-JP" altLang="en-US" dirty="0" smtClean="0"/>
              <a:t>そこで、データベースからテストコードを検索する</a:t>
            </a:r>
            <a:r>
              <a:rPr kumimoji="1" lang="ja-JP" altLang="en-US" dirty="0" smtClean="0"/>
              <a:t>ために、テスト対象コードと</a:t>
            </a:r>
            <a:r>
              <a:rPr kumimoji="1" lang="ja-JP" altLang="en-US" dirty="0" smtClean="0"/>
              <a:t>テストコードをこのように</a:t>
            </a:r>
            <a:r>
              <a:rPr kumimoji="1" lang="en-US" altLang="ja-JP" dirty="0" smtClean="0"/>
              <a:t>3</a:t>
            </a:r>
            <a:r>
              <a:rPr kumimoji="1" lang="ja-JP" altLang="en-US" dirty="0" smtClean="0"/>
              <a:t>つフェーズで対応付け</a:t>
            </a:r>
            <a:r>
              <a:rPr kumimoji="1" lang="ja-JP" altLang="en-US" dirty="0" smtClean="0"/>
              <a:t>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ja-JP" altLang="en-US" dirty="0" smtClean="0"/>
              <a:t>。本研究では</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a:t>
            </a:r>
            <a:r>
              <a:rPr kumimoji="1" lang="ja-JP" altLang="en-US" dirty="0" smtClean="0"/>
              <a:t>、フェーズ</a:t>
            </a:r>
            <a:r>
              <a:rPr kumimoji="1" lang="en-US" altLang="ja-JP" dirty="0" smtClean="0"/>
              <a:t>2</a:t>
            </a:r>
            <a:r>
              <a:rPr kumimoji="1" lang="ja-JP" altLang="en-US" dirty="0" smtClean="0"/>
              <a:t>では、テストコード内</a:t>
            </a:r>
            <a:r>
              <a:rPr kumimoji="1" lang="ja-JP" altLang="en-US" dirty="0" smtClean="0"/>
              <a:t>のメソッド呼び出しを確認します。一般的に単体テストでは、このようにテストコード内で</a:t>
            </a:r>
            <a:r>
              <a:rPr kumimoji="1" lang="ja-JP" altLang="en-US" dirty="0" smtClean="0"/>
              <a:t>、対象オブジェクト</a:t>
            </a:r>
            <a:r>
              <a:rPr kumimoji="1" lang="ja-JP" altLang="en-US" dirty="0" smtClean="0"/>
              <a:t>の生成を行い</a:t>
            </a:r>
            <a:r>
              <a:rPr kumimoji="1" lang="ja-JP" altLang="en-US" dirty="0" smtClean="0"/>
              <a:t>、対象</a:t>
            </a:r>
            <a:r>
              <a:rPr kumimoji="1" lang="ja-JP" altLang="en-US" dirty="0" smtClean="0"/>
              <a:t>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a:t>
            </a:r>
            <a:r>
              <a:rPr kumimoji="1" lang="ja-JP" altLang="en-US" dirty="0" smtClean="0"/>
              <a:t>、対象</a:t>
            </a:r>
            <a:r>
              <a:rPr kumimoji="1" lang="ja-JP" altLang="en-US" dirty="0" smtClean="0"/>
              <a:t>のメソッド呼び出しを取得すること</a:t>
            </a:r>
            <a:r>
              <a:rPr kumimoji="1" lang="ja-JP" altLang="en-US" dirty="0" smtClean="0"/>
              <a:t>で対象</a:t>
            </a:r>
            <a:r>
              <a:rPr kumimoji="1" lang="ja-JP" altLang="en-US" dirty="0" smtClean="0"/>
              <a:t>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a:t>
            </a:r>
            <a:r>
              <a:rPr kumimoji="1" lang="ja-JP" altLang="en-US" dirty="0" smtClean="0"/>
              <a:t>行います</a:t>
            </a:r>
            <a:endParaRPr kumimoji="1" lang="en-US" altLang="ja-JP" dirty="0" smtClean="0"/>
          </a:p>
          <a:p>
            <a:endParaRPr kumimoji="1" lang="en-US" altLang="ja-JP" dirty="0" smtClean="0"/>
          </a:p>
          <a:p>
            <a:r>
              <a:rPr lang="ja-JP" altLang="en-US" dirty="0" smtClean="0"/>
              <a:t>具体的には、テストメソッドの名前を区切り文字や大文字で分割し，対象メソッド名と部分一致した時対応付けを行いました</a:t>
            </a:r>
            <a:r>
              <a:rPr kumimoji="1" lang="ja-JP" altLang="en-US" dirty="0" smtClean="0"/>
              <a:t>、対応付け</a:t>
            </a:r>
            <a:r>
              <a:rPr kumimoji="1" lang="ja-JP" altLang="en-US" dirty="0" smtClean="0"/>
              <a:t>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3469163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a:t>
            </a:r>
            <a:r>
              <a:rPr kumimoji="1" lang="ja-JP" altLang="en-US" dirty="0" smtClean="0"/>
              <a:t>ことで、</a:t>
            </a:r>
            <a:r>
              <a:rPr kumimoji="1" lang="ja-JP" altLang="en-US" dirty="0" smtClean="0"/>
              <a:t>ドゥーセン</a:t>
            </a:r>
            <a:r>
              <a:rPr kumimoji="1" lang="ja-JP" altLang="en-US" dirty="0" smtClean="0"/>
              <a:t>らによって</a:t>
            </a:r>
            <a:r>
              <a:rPr kumimoji="1" lang="en-US" altLang="ja-JP" dirty="0" smtClean="0"/>
              <a:t>11</a:t>
            </a:r>
            <a:r>
              <a:rPr kumimoji="1" lang="ja-JP" altLang="en-US" dirty="0" smtClean="0"/>
              <a:t>種類の</a:t>
            </a:r>
            <a:r>
              <a:rPr kumimoji="1" lang="ja-JP" altLang="en-US" dirty="0" smtClean="0"/>
              <a:t>テストスメルが提唱されました．</a:t>
            </a:r>
            <a:endParaRPr kumimoji="1" lang="en-US" altLang="ja-JP" dirty="0" smtClean="0"/>
          </a:p>
          <a:p>
            <a:endParaRPr kumimoji="1" lang="en-US" altLang="ja-JP" dirty="0" smtClean="0"/>
          </a:p>
          <a:p>
            <a:r>
              <a:rPr kumimoji="1" lang="ja-JP" altLang="en-US" dirty="0" smtClean="0"/>
              <a:t>例えばこれはテストスメルの</a:t>
            </a:r>
            <a:r>
              <a:rPr kumimoji="1" lang="ja-JP" altLang="en-US" dirty="0" smtClean="0"/>
              <a:t>例ですが、</a:t>
            </a:r>
            <a:r>
              <a:rPr kumimoji="1" lang="ja-JP" altLang="en-US" dirty="0" smtClean="0"/>
              <a:t>このテストコード</a:t>
            </a:r>
            <a:r>
              <a:rPr kumimoji="1" lang="ja-JP" altLang="en-US" dirty="0" smtClean="0"/>
              <a:t>には</a:t>
            </a:r>
            <a:r>
              <a:rPr kumimoji="1" lang="ja-JP" altLang="en-US" dirty="0" smtClean="0"/>
              <a:t>、</a:t>
            </a:r>
            <a:r>
              <a:rPr kumimoji="1" lang="ja-JP" altLang="en-US" u="sng" dirty="0" smtClean="0"/>
              <a:t>テストメソッド内に複数</a:t>
            </a:r>
            <a:r>
              <a:rPr kumimoji="1" lang="ja-JP" altLang="en-US" u="sng" dirty="0" smtClean="0"/>
              <a:t>の</a:t>
            </a:r>
            <a:r>
              <a:rPr kumimoji="1" lang="en-US" altLang="ja-JP" u="sng" dirty="0" err="1" smtClean="0"/>
              <a:t>asser</a:t>
            </a:r>
            <a:r>
              <a:rPr kumimoji="1" lang="ja-JP" altLang="en-US" u="sng" dirty="0" smtClean="0"/>
              <a:t>文</a:t>
            </a:r>
            <a:r>
              <a:rPr kumimoji="1" lang="ja-JP" altLang="en-US" u="sng" dirty="0" smtClean="0"/>
              <a:t>を含む場合に発生する</a:t>
            </a:r>
            <a:r>
              <a:rPr kumimoji="1" lang="ja-JP" altLang="en-US" b="1" dirty="0" smtClean="0"/>
              <a:t>アサーションルーレット</a:t>
            </a:r>
            <a:r>
              <a:rPr kumimoji="1" lang="ja-JP" altLang="en-US" dirty="0" smtClean="0"/>
              <a:t>というテストスメルが含まれています</a:t>
            </a:r>
            <a:r>
              <a:rPr kumimoji="1" lang="ja-JP" altLang="en-US" dirty="0" smtClean="0"/>
              <a:t>。</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最近では、これらのテストスメルについて多くの調査研究が行われており、テストスメルがソフトウェアの保守活動に悪影響を与えることが分かっています。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ja-JP" altLang="en-US" dirty="0" smtClean="0"/>
              <a:t>で</a:t>
            </a:r>
            <a:r>
              <a:rPr kumimoji="1" lang="ja-JP" altLang="en-US" dirty="0" smtClean="0"/>
              <a:t>、</a:t>
            </a:r>
            <a:r>
              <a:rPr kumimoji="1" lang="en-US" altLang="ja-JP" dirty="0" smtClean="0"/>
              <a:t>Step3</a:t>
            </a:r>
            <a:r>
              <a:rPr kumimoji="1" lang="ja-JP" altLang="en-US" dirty="0" smtClean="0"/>
              <a:t>では、これら</a:t>
            </a:r>
            <a:r>
              <a:rPr kumimoji="1" lang="ja-JP" altLang="en-US" dirty="0" smtClean="0"/>
              <a:t>のテストスメルを高速で検出するために</a:t>
            </a:r>
            <a:r>
              <a:rPr kumimoji="1" lang="ja-JP" altLang="en-US" dirty="0" smtClean="0"/>
              <a:t>、本研究ではテストスメルを自動</a:t>
            </a:r>
            <a:r>
              <a:rPr kumimoji="1" lang="ja-JP" altLang="en-US" dirty="0" smtClean="0"/>
              <a:t>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では、開発者が参考にしたいテストコードを上位に推薦できるようにテストコードの順位付けをします。</a:t>
            </a:r>
            <a:endParaRPr kumimoji="1" lang="en-US" altLang="ja-JP" dirty="0" smtClean="0"/>
          </a:p>
          <a:p>
            <a:endParaRPr kumimoji="1" lang="en-US" altLang="ja-JP" dirty="0" smtClean="0"/>
          </a:p>
          <a:p>
            <a:r>
              <a:rPr kumimoji="1" lang="ja-JP" altLang="en-US" dirty="0" smtClean="0"/>
              <a:t>本研究では、ランキング手法として類似度と</a:t>
            </a:r>
            <a:r>
              <a:rPr kumimoji="1" lang="ja-JP" altLang="en-US" dirty="0" smtClean="0"/>
              <a:t>テストスメルの</a:t>
            </a:r>
            <a:r>
              <a:rPr kumimoji="1" lang="en-US" altLang="ja-JP" dirty="0" smtClean="0"/>
              <a:t>2</a:t>
            </a:r>
            <a:r>
              <a:rPr kumimoji="1" lang="ja-JP" altLang="en-US" dirty="0" err="1" smtClean="0"/>
              <a:t>つの</a:t>
            </a:r>
            <a:r>
              <a:rPr kumimoji="1" lang="ja-JP" altLang="en-US" dirty="0" smtClean="0"/>
              <a:t>要素に着目</a:t>
            </a:r>
            <a:r>
              <a:rPr kumimoji="1" lang="ja-JP" altLang="en-US" dirty="0" smtClean="0"/>
              <a:t>しています。</a:t>
            </a:r>
            <a:endParaRPr kumimoji="1" lang="en-US" altLang="ja-JP" dirty="0" smtClean="0"/>
          </a:p>
          <a:p>
            <a:endParaRPr kumimoji="1" lang="en-US" altLang="ja-JP" dirty="0" smtClean="0"/>
          </a:p>
          <a:p>
            <a:r>
              <a:rPr kumimoji="1" lang="en-US" altLang="ja-JP" dirty="0" smtClean="0"/>
              <a:t>1</a:t>
            </a:r>
            <a:r>
              <a:rPr kumimoji="1" lang="ja-JP" altLang="en-US" dirty="0" smtClean="0"/>
              <a:t>つ目の類似度</a:t>
            </a:r>
            <a:r>
              <a:rPr kumimoji="1" lang="ja-JP" altLang="en-US" dirty="0" smtClean="0"/>
              <a:t>というのは、</a:t>
            </a:r>
            <a:r>
              <a:rPr kumimoji="1" lang="en-US" altLang="ja-JP" dirty="0" smtClean="0"/>
              <a:t>Step1</a:t>
            </a:r>
            <a:r>
              <a:rPr kumimoji="1" lang="ja-JP" altLang="en-US" dirty="0" smtClean="0"/>
              <a:t>の入力コード片と類似コード片間の類似度を指します。以前の調査結果で、類似するコード間の類似度が高いほどテストコード再利用できる可能性が</a:t>
            </a:r>
            <a:r>
              <a:rPr kumimoji="1" lang="ja-JP" altLang="en-US" dirty="0" smtClean="0"/>
              <a:t>高いことが分かりました。</a:t>
            </a:r>
            <a:endParaRPr kumimoji="1" lang="en-US" altLang="ja-JP" dirty="0" smtClean="0"/>
          </a:p>
          <a:p>
            <a:endParaRPr kumimoji="1" lang="en-US" altLang="ja-JP" dirty="0" smtClean="0"/>
          </a:p>
          <a:p>
            <a:r>
              <a:rPr kumimoji="1" lang="ja-JP" altLang="en-US" dirty="0" smtClean="0"/>
              <a:t>本研究では、この結果を基</a:t>
            </a:r>
            <a:r>
              <a:rPr kumimoji="1" lang="ja-JP" altLang="en-US" dirty="0" smtClean="0"/>
              <a:t>に類似度を要素として選んでいます。</a:t>
            </a:r>
            <a:endParaRPr kumimoji="1" lang="en-US" altLang="ja-JP" dirty="0" smtClean="0"/>
          </a:p>
          <a:p>
            <a:endParaRPr kumimoji="1" lang="en-US" altLang="ja-JP" dirty="0" smtClean="0"/>
          </a:p>
          <a:p>
            <a:r>
              <a:rPr kumimoji="1" lang="en-US" altLang="ja-JP" dirty="0" smtClean="0"/>
              <a:t>2</a:t>
            </a:r>
            <a:r>
              <a:rPr kumimoji="1" lang="ja-JP" altLang="en-US" dirty="0" smtClean="0"/>
              <a:t>つ目のテストスメルは、</a:t>
            </a:r>
            <a:r>
              <a:rPr kumimoji="1" lang="en-US" altLang="ja-JP" dirty="0" smtClean="0"/>
              <a:t>Step3</a:t>
            </a:r>
            <a:r>
              <a:rPr kumimoji="1" lang="ja-JP" altLang="en-US" dirty="0" err="1" smtClean="0"/>
              <a:t>で検</a:t>
            </a:r>
            <a:r>
              <a:rPr kumimoji="1" lang="ja-JP" altLang="en-US" dirty="0" smtClean="0"/>
              <a:t>出されるテストスメルの数を指します。</a:t>
            </a:r>
            <a:endParaRPr kumimoji="1" lang="en-US" altLang="ja-JP" dirty="0" smtClean="0"/>
          </a:p>
          <a:p>
            <a:endParaRPr kumimoji="1" lang="en-US" altLang="ja-JP" dirty="0" smtClean="0"/>
          </a:p>
          <a:p>
            <a:r>
              <a:rPr kumimoji="1" lang="ja-JP" altLang="en-US" dirty="0" smtClean="0"/>
              <a:t>テストスメルを要素に用いることで、</a:t>
            </a:r>
            <a:r>
              <a:rPr kumimoji="1" lang="ja-JP" altLang="en-US" dirty="0" smtClean="0"/>
              <a:t>より品質の高いテストコードを開発者に推薦します。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で、これらの</a:t>
            </a:r>
            <a:r>
              <a:rPr kumimoji="1" lang="en-US" altLang="ja-JP" dirty="0" smtClean="0"/>
              <a:t>2</a:t>
            </a:r>
            <a:r>
              <a:rPr kumimoji="1" lang="ja-JP" altLang="en-US" dirty="0" err="1" smtClean="0"/>
              <a:t>つの</a:t>
            </a:r>
            <a:r>
              <a:rPr kumimoji="1" lang="ja-JP" altLang="en-US" dirty="0" smtClean="0"/>
              <a:t>要素の内、</a:t>
            </a:r>
            <a:r>
              <a:rPr lang="ja-JP" altLang="en-US" sz="1200" dirty="0" smtClean="0">
                <a:latin typeface="メイリオ" panose="020B0604030504040204" pitchFamily="50" charset="-128"/>
                <a:ea typeface="メイリオ" panose="020B0604030504040204" pitchFamily="50" charset="-128"/>
              </a:rPr>
              <a:t>類似度を優先として並び替え、類似度が同じ場合テストスメルの数</a:t>
            </a:r>
            <a:r>
              <a:rPr lang="ja-JP" altLang="en-US" sz="1200" dirty="0" smtClean="0">
                <a:latin typeface="メイリオ" panose="020B0604030504040204" pitchFamily="50" charset="-128"/>
                <a:ea typeface="メイリオ" panose="020B0604030504040204" pitchFamily="50" charset="-128"/>
              </a:rPr>
              <a:t>で推薦順位を並び替えるように実装</a:t>
            </a:r>
            <a:r>
              <a:rPr lang="ja-JP" altLang="en-US" sz="1200" dirty="0" smtClean="0">
                <a:latin typeface="メイリオ" panose="020B0604030504040204" pitchFamily="50" charset="-128"/>
                <a:ea typeface="メイリオ" panose="020B0604030504040204" pitchFamily="50" charset="-128"/>
              </a:rPr>
              <a:t>しました</a:t>
            </a:r>
            <a:r>
              <a:rPr lang="ja-JP" altLang="en-US" sz="1200" dirty="0" smtClean="0">
                <a:latin typeface="メイリオ" panose="020B0604030504040204" pitchFamily="50" charset="-128"/>
                <a:ea typeface="メイリオ" panose="020B0604030504040204" pitchFamily="50" charset="-128"/>
              </a:rPr>
              <a:t>。</a:t>
            </a: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rPr>
              <a:t>次に評価実験です</a:t>
            </a:r>
            <a:endParaRPr lang="ja-JP" altLang="en-US" sz="1200" dirty="0" smtClean="0">
              <a:latin typeface="メイリオ" panose="020B0604030504040204" pitchFamily="50" charset="-128"/>
              <a:ea typeface="メイリオ" panose="020B0604030504040204" pitchFamily="50" charset="-128"/>
            </a:endParaRP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3810687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dirty="0" err="1" smtClean="0"/>
              <a:t>SuiteRec</a:t>
            </a:r>
            <a:r>
              <a:rPr kumimoji="1" lang="ja-JP" altLang="en-US" dirty="0" smtClean="0"/>
              <a:t>が開発者の</a:t>
            </a:r>
            <a:r>
              <a:rPr lang="ja-JP" altLang="en-US" sz="1200" dirty="0" smtClean="0"/>
              <a:t>テストコード作成をどの程度支援できるかを評価するために被験者実験を行いました。</a:t>
            </a:r>
            <a:endParaRPr lang="en-US" altLang="ja-JP" sz="1200"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人に対してプログラムとその仕様が書かれた</a:t>
            </a:r>
            <a:r>
              <a:rPr kumimoji="1" lang="en-US" altLang="ja-JP" sz="1200" dirty="0" smtClean="0"/>
              <a:t>3</a:t>
            </a:r>
            <a:r>
              <a:rPr kumimoji="1" lang="ja-JP" altLang="en-US" sz="1200" dirty="0" err="1" smtClean="0"/>
              <a:t>つの</a:t>
            </a:r>
            <a:r>
              <a:rPr kumimoji="1" lang="ja-JP" altLang="en-US" sz="1200" dirty="0" smtClean="0"/>
              <a:t>タスクを与え、各タスクのテストコードを作成してもらいました。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こちらが、実験タスクの概要になります。各タスクで違いを出すために、プログラムの条件分岐の数が異なっており、タスク</a:t>
            </a:r>
            <a:r>
              <a:rPr kumimoji="1" lang="en-US" altLang="ja-JP" sz="1200" dirty="0" smtClean="0"/>
              <a:t>1</a:t>
            </a:r>
            <a:r>
              <a:rPr kumimoji="1" lang="ja-JP" altLang="en-US" sz="1200" dirty="0" smtClean="0"/>
              <a:t>から</a:t>
            </a:r>
            <a:r>
              <a:rPr kumimoji="1" lang="en-US" altLang="ja-JP" sz="1200" dirty="0" smtClean="0"/>
              <a:t>3</a:t>
            </a:r>
            <a:r>
              <a:rPr kumimoji="1" lang="ja-JP" altLang="en-US" sz="1200" dirty="0" smtClean="0"/>
              <a:t>に行くにつれて分岐の数が多くなり複雑なプログラムになっています。</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en-US" altLang="ja-JP" dirty="0" smtClean="0"/>
          </a:p>
          <a:p>
            <a:endParaRPr kumimoji="1" lang="en-US" altLang="ja-JP" dirty="0" smtClean="0"/>
          </a:p>
          <a:p>
            <a:r>
              <a:rPr kumimoji="1" lang="en-US" altLang="ja-JP" dirty="0" smtClean="0"/>
              <a:t>RQ1</a:t>
            </a:r>
            <a:r>
              <a:rPr kumimoji="1" lang="ja-JP" altLang="en-US" dirty="0" smtClean="0"/>
              <a:t>は～～という質問です。</a:t>
            </a:r>
            <a:endParaRPr kumimoji="1" lang="en-US" altLang="ja-JP" dirty="0" smtClean="0"/>
          </a:p>
          <a:p>
            <a:endParaRPr kumimoji="1" lang="en-US" altLang="ja-JP" dirty="0" smtClean="0"/>
          </a:p>
          <a:p>
            <a:r>
              <a:rPr kumimoji="1" lang="ja-JP" altLang="en-US" dirty="0" smtClean="0"/>
              <a:t>ソフトウェアの品質を確認する</a:t>
            </a:r>
            <a:r>
              <a:rPr kumimoji="1" lang="en-US" altLang="ja-JP" dirty="0" smtClean="0"/>
              <a:t>1</a:t>
            </a:r>
            <a:r>
              <a:rPr kumimoji="1" lang="ja-JP" altLang="en-US" dirty="0" err="1" smtClean="0"/>
              <a:t>つの</a:t>
            </a:r>
            <a:r>
              <a:rPr kumimoji="1" lang="ja-JP" altLang="en-US" dirty="0" smtClean="0"/>
              <a:t>指標として、作成したテストが十分に網羅して実行できているか測定するカバレッジは重要です．</a:t>
            </a:r>
            <a:endParaRPr kumimoji="1" lang="en-US" altLang="ja-JP" dirty="0" smtClean="0"/>
          </a:p>
          <a:p>
            <a:endParaRPr kumimoji="1" lang="en-US" altLang="ja-JP" dirty="0" smtClean="0"/>
          </a:p>
          <a:p>
            <a:r>
              <a:rPr kumimoji="1" lang="en-US" altLang="ja-JP" dirty="0" smtClean="0"/>
              <a:t>RQ2,3</a:t>
            </a:r>
            <a:r>
              <a:rPr kumimoji="1" lang="ja-JP" altLang="en-US" dirty="0" smtClean="0"/>
              <a:t>については、</a:t>
            </a:r>
            <a:r>
              <a:rPr kumimoji="1" lang="ja-JP" altLang="en-US" b="1" dirty="0" smtClean="0"/>
              <a:t>テストコード作成時間</a:t>
            </a:r>
            <a:r>
              <a:rPr kumimoji="1" lang="ja-JP" altLang="en-US" dirty="0" smtClean="0"/>
              <a:t>と</a:t>
            </a:r>
            <a:r>
              <a:rPr kumimoji="1" lang="ja-JP" altLang="en-US" b="1" dirty="0" smtClean="0"/>
              <a:t>テストスメル</a:t>
            </a:r>
            <a:r>
              <a:rPr kumimoji="1" lang="ja-JP" altLang="en-US" dirty="0" smtClean="0"/>
              <a:t>を調べます</a:t>
            </a:r>
            <a:endParaRPr kumimoji="1" lang="en-US" altLang="ja-JP" dirty="0" smtClean="0"/>
          </a:p>
          <a:p>
            <a:endParaRPr kumimoji="1" lang="en-US" altLang="ja-JP" dirty="0" smtClean="0"/>
          </a:p>
          <a:p>
            <a:r>
              <a:rPr kumimoji="1" lang="ja-JP" altLang="en-US" dirty="0" smtClean="0"/>
              <a:t>この</a:t>
            </a:r>
            <a:r>
              <a:rPr kumimoji="1" lang="en-US" altLang="ja-JP" dirty="0" smtClean="0"/>
              <a:t>2</a:t>
            </a:r>
            <a:r>
              <a:rPr kumimoji="1" lang="ja-JP" altLang="en-US" dirty="0" err="1" smtClean="0"/>
              <a:t>つの</a:t>
            </a:r>
            <a:r>
              <a:rPr kumimoji="1" lang="en-US" altLang="ja-JP" dirty="0" smtClean="0"/>
              <a:t>RQ</a:t>
            </a:r>
            <a:r>
              <a:rPr kumimoji="1" lang="ja-JP" altLang="en-US" dirty="0" smtClean="0"/>
              <a:t>で</a:t>
            </a:r>
            <a:r>
              <a:rPr kumimoji="1" lang="en-US" altLang="ja-JP" dirty="0" err="1" smtClean="0"/>
              <a:t>SuiteRec</a:t>
            </a:r>
            <a:r>
              <a:rPr kumimoji="1" lang="ja-JP" altLang="en-US" dirty="0" smtClean="0"/>
              <a:t>を利用することで、</a:t>
            </a:r>
            <a:endParaRPr kumimoji="1" lang="en-US" altLang="ja-JP" dirty="0" smtClean="0"/>
          </a:p>
          <a:p>
            <a:endParaRPr kumimoji="1" lang="en-US" altLang="ja-JP" dirty="0" smtClean="0"/>
          </a:p>
          <a:p>
            <a:pPr marL="171450" indent="-171450">
              <a:buFont typeface="Arial" panose="020B0604020202020204" pitchFamily="34" charset="0"/>
              <a:buChar char="•"/>
            </a:pPr>
            <a:r>
              <a:rPr kumimoji="1" lang="ja-JP" altLang="en-US" dirty="0" smtClean="0"/>
              <a:t>開発者のテストコード作成時間を短縮できるかと</a:t>
            </a:r>
            <a:endParaRPr kumimoji="1" lang="en-US" altLang="ja-JP" dirty="0" smtClean="0"/>
          </a:p>
          <a:p>
            <a:pPr marL="171450" indent="-171450">
              <a:buFont typeface="Arial" panose="020B0604020202020204" pitchFamily="34" charset="0"/>
              <a:buChar char="•"/>
            </a:pPr>
            <a:r>
              <a:rPr kumimoji="1" lang="ja-JP" altLang="en-US" dirty="0" smtClean="0"/>
              <a:t>テストスメルの数が少なく品質の高いテストコードを作成できるか</a:t>
            </a:r>
            <a:endParaRPr kumimoji="1" lang="en-US" altLang="ja-JP" dirty="0" smtClean="0"/>
          </a:p>
          <a:p>
            <a:pPr marL="0" indent="0">
              <a:buFont typeface="Arial" panose="020B0604020202020204" pitchFamily="34" charset="0"/>
              <a:buNone/>
            </a:pPr>
            <a:r>
              <a:rPr kumimoji="1" lang="ja-JP" altLang="en-US" dirty="0" smtClean="0"/>
              <a:t>を明らかにします。</a:t>
            </a:r>
            <a:endParaRPr kumimoji="1" lang="en-US" altLang="ja-JP" dirty="0" smtClean="0"/>
          </a:p>
          <a:p>
            <a:pPr marL="0" indent="0">
              <a:buFont typeface="Arial" panose="020B0604020202020204" pitchFamily="34" charset="0"/>
              <a:buNone/>
            </a:pPr>
            <a:endParaRPr kumimoji="1" lang="en-US" altLang="ja-JP" dirty="0" smtClean="0"/>
          </a:p>
          <a:p>
            <a:pPr marL="0" indent="0">
              <a:buFont typeface="Arial" panose="020B0604020202020204" pitchFamily="34" charset="0"/>
              <a:buNone/>
            </a:pPr>
            <a:r>
              <a:rPr kumimoji="1" lang="ja-JP" altLang="en-US" dirty="0" smtClean="0"/>
              <a:t>最後に</a:t>
            </a:r>
            <a:r>
              <a:rPr kumimoji="1" lang="en-US" altLang="ja-JP" dirty="0" smtClean="0"/>
              <a:t>RQ4</a:t>
            </a:r>
            <a:r>
              <a:rPr kumimoji="1" lang="ja-JP" altLang="en-US" dirty="0" smtClean="0"/>
              <a:t>では、</a:t>
            </a:r>
            <a:r>
              <a:rPr kumimoji="1" lang="en-US" altLang="ja-JP" dirty="0" err="1" smtClean="0"/>
              <a:t>SuiteRec</a:t>
            </a:r>
            <a:r>
              <a:rPr kumimoji="1" lang="ja-JP" altLang="en-US" dirty="0" smtClean="0"/>
              <a:t>の利用によって、開発者のテストコード作成タスクの認識にどう影響するかを明らかにしていきます。</a:t>
            </a:r>
            <a:endParaRPr kumimoji="1" lang="en-US" altLang="ja-JP" dirty="0" smtClean="0"/>
          </a:p>
          <a:p>
            <a:endParaRPr kumimoji="1" lang="en-US" altLang="ja-JP" dirty="0" smtClean="0"/>
          </a:p>
          <a:p>
            <a:r>
              <a:rPr kumimoji="1" lang="ja-JP" altLang="en-US" dirty="0" smtClean="0"/>
              <a:t>では、</a:t>
            </a:r>
            <a:r>
              <a:rPr kumimoji="1" lang="en-US" altLang="ja-JP" dirty="0" smtClean="0"/>
              <a:t>RQ1</a:t>
            </a:r>
            <a:r>
              <a:rPr kumimoji="1" lang="ja-JP" altLang="en-US" dirty="0" smtClean="0"/>
              <a:t>から結果を見て行きます。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ja-JP" altLang="en-US" dirty="0" smtClean="0"/>
              <a:t>、</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a:t>
            </a:r>
            <a:r>
              <a:rPr kumimoji="1" lang="ja-JP" altLang="en-US" dirty="0" smtClean="0"/>
              <a:t>、既存</a:t>
            </a:r>
            <a:r>
              <a:rPr kumimoji="1" lang="ja-JP" altLang="en-US" dirty="0" smtClean="0"/>
              <a:t>ツールで計算できる命令</a:t>
            </a:r>
            <a:r>
              <a:rPr kumimoji="1" lang="ja-JP" altLang="en-US" dirty="0" smtClean="0"/>
              <a:t>網羅と</a:t>
            </a:r>
            <a:r>
              <a:rPr kumimoji="1" lang="ja-JP" altLang="en-US" dirty="0" smtClean="0"/>
              <a:t>分岐</a:t>
            </a:r>
            <a:r>
              <a:rPr kumimoji="1" lang="ja-JP" altLang="en-US" dirty="0" smtClean="0"/>
              <a:t>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a:t>
            </a:r>
            <a:r>
              <a:rPr kumimoji="1" lang="ja-JP" altLang="en-US" dirty="0" smtClean="0"/>
              <a:t>場合で、ほとんど差</a:t>
            </a:r>
            <a:r>
              <a:rPr kumimoji="1" lang="ja-JP" altLang="en-US" dirty="0" smtClean="0"/>
              <a:t>がなく</a:t>
            </a:r>
            <a:r>
              <a:rPr kumimoji="1" lang="ja-JP" altLang="en-US" dirty="0" smtClean="0"/>
              <a:t>、どのタスクで網羅率が高いことが分かります。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dirty="0" smtClean="0"/>
              <a:t>、分岐網羅の</a:t>
            </a:r>
            <a:r>
              <a:rPr kumimoji="1" lang="en-US" altLang="ja-JP" dirty="0" smtClean="0"/>
              <a:t>1</a:t>
            </a:r>
            <a:r>
              <a:rPr kumimoji="1" lang="ja-JP" altLang="en-US" dirty="0" smtClean="0"/>
              <a:t>番</a:t>
            </a:r>
            <a:r>
              <a:rPr kumimoji="1" lang="ja-JP" altLang="en-US" dirty="0" smtClean="0"/>
              <a:t>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a:t>
            </a:r>
            <a:r>
              <a:rPr kumimoji="1" lang="ja-JP" altLang="en-US" dirty="0" smtClean="0"/>
              <a:t>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a:t>
            </a:r>
            <a:r>
              <a:rPr kumimoji="1" lang="ja-JP" altLang="en-US" b="1" dirty="0" smtClean="0"/>
              <a:t>がかかる原因として</a:t>
            </a:r>
            <a:r>
              <a:rPr kumimoji="1" lang="ja-JP" altLang="en-US" b="1" dirty="0" smtClean="0"/>
              <a:t>、開発者は、推薦</a:t>
            </a:r>
            <a:r>
              <a:rPr kumimoji="1" lang="ja-JP" altLang="en-US" b="1" dirty="0" smtClean="0"/>
              <a:t>される複数のテストコードを理解し、再利用する際に</a:t>
            </a:r>
            <a:r>
              <a:rPr kumimoji="1" lang="ja-JP" altLang="en-US" b="1" dirty="0" smtClean="0"/>
              <a:t>変更をしなければならないことが考えられます</a:t>
            </a:r>
            <a:r>
              <a:rPr kumimoji="1" lang="ja-JP" altLang="en-US" b="1" dirty="0" smtClean="0"/>
              <a:t>。</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r>
              <a:rPr kumimoji="1" lang="ja-JP" altLang="en-US" dirty="0" smtClean="0"/>
              <a:t>。</a:t>
            </a:r>
            <a:endParaRPr kumimoji="1" lang="en-US" altLang="ja-JP" dirty="0" smtClean="0"/>
          </a:p>
          <a:p>
            <a:endParaRPr kumimoji="1" lang="en-US" altLang="ja-JP" dirty="0" smtClean="0"/>
          </a:p>
          <a:p>
            <a:r>
              <a:rPr kumimoji="1" lang="ja-JP" altLang="en-US" dirty="0" smtClean="0"/>
              <a:t>我々</a:t>
            </a:r>
            <a:r>
              <a:rPr kumimoji="1" lang="ja-JP" altLang="en-US" dirty="0" smtClean="0"/>
              <a:t>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a:t>
            </a:r>
            <a:r>
              <a:rPr kumimoji="1" lang="ja-JP" altLang="en-US" dirty="0" smtClean="0"/>
              <a:t>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a:t>
            </a:r>
            <a:r>
              <a:rPr kumimoji="1" lang="ja-JP" altLang="en-US" dirty="0" smtClean="0"/>
              <a:t>場合は、そう</a:t>
            </a:r>
            <a:r>
              <a:rPr kumimoji="1" lang="ja-JP" altLang="en-US" dirty="0" smtClean="0"/>
              <a:t>でない</a:t>
            </a:r>
            <a:r>
              <a:rPr kumimoji="1" lang="ja-JP" altLang="en-US" dirty="0" smtClean="0"/>
              <a:t>場合と比べて、検出</a:t>
            </a:r>
            <a:r>
              <a:rPr kumimoji="1" lang="ja-JP" altLang="en-US" dirty="0" smtClean="0"/>
              <a:t>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の出力画面で推薦されるテストスイート内に含まれているテストスメルの情報を提示することで，その情報に基づいてテストコードを書き替えることができ，品質が高いテストコー ドを作成した可能性が考えられる．</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r>
              <a:rPr kumimoji="1" lang="ja-JP" altLang="en-US" dirty="0" smtClean="0"/>
              <a:t>。</a:t>
            </a:r>
            <a:endParaRPr kumimoji="1" lang="en-US" altLang="ja-JP" dirty="0" smtClean="0"/>
          </a:p>
          <a:p>
            <a:endParaRPr kumimoji="1" lang="en-US" altLang="ja-JP" dirty="0" smtClean="0"/>
          </a:p>
          <a:p>
            <a:r>
              <a:rPr kumimoji="1" lang="ja-JP" altLang="en-US" dirty="0" smtClean="0"/>
              <a:t>実際</a:t>
            </a:r>
            <a:r>
              <a:rPr kumimoji="1" lang="ja-JP" altLang="en-US" dirty="0" smtClean="0"/>
              <a:t>に既存研究でも、これらのテストスメルが既存プロジェクトで多く検出されていることが報告</a:t>
            </a:r>
            <a:r>
              <a:rPr kumimoji="1" lang="ja-JP" altLang="en-US" dirty="0" smtClean="0"/>
              <a:t>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a:t>
            </a:r>
            <a:r>
              <a:rPr kumimoji="1" lang="ja-JP" altLang="en-US" dirty="0" smtClean="0"/>
              <a:t>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738589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a:t>
            </a:r>
            <a:r>
              <a:rPr kumimoji="1" lang="ja-JP" altLang="en-US" dirty="0" smtClean="0"/>
              <a:t>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r>
              <a:rPr kumimoji="1" lang="ja-JP" altLang="en-US" dirty="0" smtClean="0"/>
              <a:t>。</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ja-JP" altLang="en-US" dirty="0" smtClean="0"/>
              <a:t>、</a:t>
            </a:r>
            <a:r>
              <a:rPr kumimoji="1" lang="en-US" altLang="ja-JP" dirty="0" smtClean="0"/>
              <a:t>NiCad</a:t>
            </a:r>
            <a:r>
              <a:rPr kumimoji="1" lang="ja-JP" altLang="en-US" dirty="0" err="1" smtClean="0"/>
              <a:t>だけ</a:t>
            </a:r>
            <a:r>
              <a:rPr kumimoji="1" lang="ja-JP" altLang="en-US" dirty="0" smtClean="0"/>
              <a:t>では検出できる類似コードに限りがあるので、今後</a:t>
            </a:r>
            <a:r>
              <a:rPr kumimoji="1" lang="ja-JP" altLang="en-US" dirty="0" smtClean="0"/>
              <a:t>他の</a:t>
            </a:r>
            <a:r>
              <a:rPr kumimoji="1" lang="ja-JP" altLang="en-US" dirty="0" smtClean="0"/>
              <a:t>ツール</a:t>
            </a:r>
            <a:r>
              <a:rPr kumimoji="1" lang="ja-JP" altLang="en-US" dirty="0" smtClean="0"/>
              <a:t>にも</a:t>
            </a:r>
            <a:r>
              <a:rPr kumimoji="1" lang="ja-JP" altLang="en-US" dirty="0" smtClean="0"/>
              <a:t>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a:t>
            </a:r>
            <a:r>
              <a:rPr kumimoji="1" lang="ja-JP" altLang="en-US" dirty="0" smtClean="0"/>
              <a:t>を終わります</a:t>
            </a:r>
            <a:r>
              <a:rPr kumimoji="1" lang="ja-JP" altLang="en-US" dirty="0" smtClean="0"/>
              <a:t>。どうもありがとうございました。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a:t>
            </a:r>
            <a:r>
              <a:rPr kumimoji="1" lang="ja-JP" altLang="en-US" dirty="0" smtClean="0"/>
              <a:t>短縮化です。</a:t>
            </a:r>
            <a:r>
              <a:rPr kumimoji="1" lang="en-US" altLang="ja-JP" dirty="0" smtClean="0"/>
              <a:t>Step3</a:t>
            </a:r>
            <a:r>
              <a:rPr kumimoji="1" lang="ja-JP" altLang="en-US" dirty="0" smtClean="0"/>
              <a:t>を短縮化するために事前</a:t>
            </a:r>
            <a:r>
              <a:rPr kumimoji="1" lang="ja-JP" altLang="en-US" dirty="0" smtClean="0"/>
              <a:t>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a:t>
            </a:r>
            <a:r>
              <a:rPr kumimoji="1" lang="ja-JP" altLang="en-US" dirty="0" smtClean="0"/>
              <a:t>高速化を実現しました</a:t>
            </a:r>
            <a:r>
              <a:rPr kumimoji="1" lang="ja-JP" altLang="en-US" dirty="0" smtClean="0"/>
              <a:t>。</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24</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25</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a:t>
            </a:r>
            <a:r>
              <a:rPr kumimoji="1" lang="ja-JP" altLang="en-US" dirty="0" smtClean="0"/>
              <a:t>，</a:t>
            </a:r>
            <a:endParaRPr kumimoji="1" lang="en-US" altLang="ja-JP" dirty="0" smtClean="0"/>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a:t>
            </a:r>
            <a:r>
              <a:rPr kumimoji="1" lang="ja-JP" altLang="en-US" dirty="0" smtClean="0"/>
              <a:t>いうことが挙げられます</a:t>
            </a:r>
            <a:r>
              <a:rPr kumimoji="1" lang="ja-JP" altLang="en-US" dirty="0" smtClean="0"/>
              <a:t>．</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a:t>
            </a:r>
            <a:r>
              <a:rPr kumimoji="1" lang="ja-JP" altLang="en-US" b="1" dirty="0" smtClean="0"/>
              <a:t>テストコードの作成を支援する必要</a:t>
            </a:r>
            <a:r>
              <a:rPr kumimoji="1" lang="ja-JP" altLang="en-US" b="1" dirty="0" smtClean="0"/>
              <a:t>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a:t>
            </a:r>
            <a:r>
              <a:rPr kumimoji="1" lang="ja-JP" altLang="en-US" dirty="0" smtClean="0"/>
              <a:t>をデータベースから検索</a:t>
            </a:r>
            <a:r>
              <a:rPr kumimoji="1" lang="ja-JP" altLang="en-US" dirty="0" smtClean="0"/>
              <a:t>します</a:t>
            </a:r>
            <a:endParaRPr kumimoji="1" lang="en-US" altLang="ja-JP" dirty="0" smtClean="0"/>
          </a:p>
          <a:p>
            <a:endParaRPr kumimoji="1" lang="en-US" altLang="ja-JP" dirty="0" smtClean="0"/>
          </a:p>
          <a:p>
            <a:r>
              <a:rPr kumimoji="1" lang="ja-JP" altLang="en-US" dirty="0" smtClean="0"/>
              <a:t>そこで、データベースからテストコードを検索する</a:t>
            </a:r>
            <a:r>
              <a:rPr kumimoji="1" lang="ja-JP" altLang="en-US" dirty="0" smtClean="0"/>
              <a:t>ために、テスト対象コードと</a:t>
            </a:r>
            <a:r>
              <a:rPr kumimoji="1" lang="ja-JP" altLang="en-US" dirty="0" smtClean="0"/>
              <a:t>テストコードをこのように</a:t>
            </a:r>
            <a:r>
              <a:rPr kumimoji="1" lang="en-US" altLang="ja-JP" dirty="0" smtClean="0"/>
              <a:t>3</a:t>
            </a:r>
            <a:r>
              <a:rPr kumimoji="1" lang="ja-JP" altLang="en-US" dirty="0" smtClean="0"/>
              <a:t>つフェーズで対応付け</a:t>
            </a:r>
            <a:r>
              <a:rPr kumimoji="1" lang="ja-JP" altLang="en-US" dirty="0" smtClean="0"/>
              <a:t>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a:t>
            </a:r>
            <a:r>
              <a:rPr kumimoji="1" lang="ja-JP" altLang="en-US" dirty="0" smtClean="0"/>
              <a:t>、フェーズ</a:t>
            </a:r>
            <a:r>
              <a:rPr kumimoji="1" lang="en-US" altLang="ja-JP" dirty="0" smtClean="0"/>
              <a:t>2</a:t>
            </a:r>
            <a:r>
              <a:rPr kumimoji="1" lang="ja-JP" altLang="en-US" dirty="0" smtClean="0"/>
              <a:t>では、テストコード内</a:t>
            </a:r>
            <a:r>
              <a:rPr kumimoji="1" lang="ja-JP" altLang="en-US" dirty="0" smtClean="0"/>
              <a:t>のメソッド呼び出しを確認します。一般的に単体テストでは、このようにテストコード内で</a:t>
            </a:r>
            <a:r>
              <a:rPr kumimoji="1" lang="ja-JP" altLang="en-US" dirty="0" smtClean="0"/>
              <a:t>、対象オブジェクト</a:t>
            </a:r>
            <a:r>
              <a:rPr kumimoji="1" lang="ja-JP" altLang="en-US" dirty="0" smtClean="0"/>
              <a:t>の生成を行い</a:t>
            </a:r>
            <a:r>
              <a:rPr kumimoji="1" lang="ja-JP" altLang="en-US" dirty="0" smtClean="0"/>
              <a:t>、対象</a:t>
            </a:r>
            <a:r>
              <a:rPr kumimoji="1" lang="ja-JP" altLang="en-US" dirty="0" smtClean="0"/>
              <a:t>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a:t>
            </a:r>
            <a:r>
              <a:rPr kumimoji="1" lang="ja-JP" altLang="en-US" dirty="0" smtClean="0"/>
              <a:t>、対象</a:t>
            </a:r>
            <a:r>
              <a:rPr kumimoji="1" lang="ja-JP" altLang="en-US" dirty="0" smtClean="0"/>
              <a:t>のメソッド呼び出しを取得すること</a:t>
            </a:r>
            <a:r>
              <a:rPr kumimoji="1" lang="ja-JP" altLang="en-US" dirty="0" smtClean="0"/>
              <a:t>で対象</a:t>
            </a:r>
            <a:r>
              <a:rPr kumimoji="1" lang="ja-JP" altLang="en-US" dirty="0" smtClean="0"/>
              <a:t>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a:t>
            </a:r>
            <a:r>
              <a:rPr kumimoji="1" lang="ja-JP" altLang="en-US" dirty="0" smtClean="0"/>
              <a:t>行います</a:t>
            </a:r>
            <a:endParaRPr kumimoji="1" lang="en-US" altLang="ja-JP" dirty="0" smtClean="0"/>
          </a:p>
          <a:p>
            <a:endParaRPr kumimoji="1" lang="en-US" altLang="ja-JP" dirty="0" smtClean="0"/>
          </a:p>
          <a:p>
            <a:r>
              <a:rPr lang="ja-JP" altLang="en-US" dirty="0" smtClean="0"/>
              <a:t>具体的には、テストメソッドの名前を区切り文字や大文字で分割し，対象メソッド名と部分一致した時対応付けを行いました</a:t>
            </a:r>
            <a:r>
              <a:rPr kumimoji="1" lang="ja-JP" altLang="en-US" dirty="0" smtClean="0"/>
              <a:t>、対応付け</a:t>
            </a:r>
            <a:r>
              <a:rPr kumimoji="1" lang="ja-JP" altLang="en-US" dirty="0" smtClean="0"/>
              <a:t>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a:t>
            </a:r>
            <a:r>
              <a:rPr kumimoji="1" lang="ja-JP" altLang="en-US" dirty="0" smtClean="0"/>
              <a:t>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28901897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40</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a:t>
            </a:r>
            <a:r>
              <a:rPr kumimoji="1" lang="ja-JP" altLang="en-US" dirty="0" smtClean="0"/>
              <a:t>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34890068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57</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58</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59</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60</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a:t>
            </a:r>
            <a:r>
              <a:rPr kumimoji="1" lang="ja-JP" altLang="en-US" dirty="0" smtClean="0"/>
              <a:t>の手法を実装</a:t>
            </a:r>
            <a:r>
              <a:rPr kumimoji="1" lang="ja-JP" altLang="en-US" dirty="0" smtClean="0"/>
              <a:t>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61</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62</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63</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598271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a:t>
            </a:r>
            <a:r>
              <a:rPr kumimoji="1" lang="ja-JP" altLang="en-US" dirty="0" smtClean="0"/>
              <a:t>の利用</a:t>
            </a:r>
            <a:r>
              <a:rPr kumimoji="1" lang="ja-JP" altLang="en-US" dirty="0" smtClean="0"/>
              <a:t>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a:t>
            </a:r>
            <a:r>
              <a:rPr kumimoji="1" lang="ja-JP" altLang="en-US" dirty="0" smtClean="0"/>
              <a:t>のアイディア</a:t>
            </a:r>
            <a:r>
              <a:rPr kumimoji="1" lang="ja-JP" altLang="en-US" dirty="0" smtClean="0"/>
              <a:t>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a:t>
            </a:r>
            <a:r>
              <a:rPr kumimoji="1" lang="ja-JP" altLang="en-US" dirty="0" smtClean="0"/>
              <a:t>に</a:t>
            </a:r>
            <a:r>
              <a:rPr kumimoji="1" lang="en-US" altLang="ja-JP" dirty="0" err="1" smtClean="0"/>
              <a:t>SuiteRec</a:t>
            </a:r>
            <a:r>
              <a:rPr kumimoji="1" lang="ja-JP" altLang="en-US" dirty="0" smtClean="0"/>
              <a:t>の</a:t>
            </a:r>
            <a:r>
              <a:rPr kumimoji="1" lang="ja-JP" altLang="en-US" dirty="0" smtClean="0"/>
              <a:t>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a:t>
            </a:r>
            <a:r>
              <a:rPr kumimoji="1" lang="ja-JP" altLang="en-US" dirty="0" smtClean="0"/>
              <a:t>が</a:t>
            </a:r>
            <a:r>
              <a:rPr kumimoji="1" lang="en-US" altLang="ja-JP" dirty="0" err="1" smtClean="0"/>
              <a:t>SuiteRec</a:t>
            </a:r>
            <a:r>
              <a:rPr kumimoji="1" lang="ja-JP" altLang="en-US" dirty="0" smtClean="0"/>
              <a:t>の</a:t>
            </a:r>
            <a:r>
              <a:rPr kumimoji="1" lang="ja-JP" altLang="en-US" dirty="0" smtClean="0"/>
              <a:t>概要になります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a:t>
            </a:r>
            <a:r>
              <a:rPr kumimoji="1" lang="ja-JP" altLang="en-US" dirty="0" smtClean="0"/>
              <a:t>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類似コードの検出には、既存ツールを用いて</a:t>
            </a:r>
            <a:r>
              <a:rPr kumimoji="1" lang="en-US" altLang="ja-JP" b="1" dirty="0" smtClean="0"/>
              <a:t>OSS</a:t>
            </a:r>
            <a:r>
              <a:rPr kumimoji="1" lang="ja-JP" altLang="en-US" b="1" dirty="0" smtClean="0"/>
              <a:t>プロジェクトのプロダクションコードが格納されているソースコードデータベース内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a:t>
            </a:r>
            <a:r>
              <a:rPr kumimoji="1" lang="ja-JP" altLang="en-US" dirty="0" smtClean="0"/>
              <a:t>，テストコードの検索です。</a:t>
            </a:r>
            <a:endParaRPr kumimoji="1" lang="en-US" altLang="ja-JP" dirty="0" smtClean="0"/>
          </a:p>
          <a:p>
            <a:endParaRPr kumimoji="1" lang="en-US" altLang="ja-JP" dirty="0" smtClean="0"/>
          </a:p>
          <a:p>
            <a:r>
              <a:rPr kumimoji="1" lang="en-US" altLang="ja-JP" dirty="0" smtClean="0"/>
              <a:t>Step1</a:t>
            </a:r>
            <a:r>
              <a:rPr kumimoji="1" lang="ja-JP" altLang="en-US" dirty="0" err="1" smtClean="0"/>
              <a:t>で検</a:t>
            </a:r>
            <a:r>
              <a:rPr kumimoji="1" lang="ja-JP" altLang="en-US" dirty="0" smtClean="0"/>
              <a:t>出</a:t>
            </a:r>
            <a:r>
              <a:rPr kumimoji="1" lang="ja-JP" altLang="en-US" dirty="0" smtClean="0"/>
              <a:t>された類似コード片に対応するテストコードをテストコードデータベース内から検索します。ここには、ソースコードデータベースのプロダクションコードに対応するテストコードが格納されて</a:t>
            </a:r>
            <a:r>
              <a:rPr kumimoji="1" lang="ja-JP" altLang="en-US" dirty="0" smtClean="0"/>
              <a:t>います。</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a:t>
            </a:r>
            <a:r>
              <a:rPr kumimoji="1" lang="ja-JP" altLang="en-US" b="1" dirty="0" smtClean="0"/>
              <a:t>推薦される</a:t>
            </a:r>
            <a:r>
              <a:rPr kumimoji="1" lang="ja-JP" altLang="en-US" b="1" dirty="0" smtClean="0"/>
              <a:t>テストコードを</a:t>
            </a:r>
            <a:r>
              <a:rPr kumimoji="1" lang="ja-JP" altLang="en-US" b="1" dirty="0" smtClean="0"/>
              <a:t>ランキングして開発者に提示します</a:t>
            </a:r>
            <a:endParaRPr kumimoji="1" lang="en-US" altLang="ja-JP" b="1"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2784663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a:t>
            </a:r>
            <a:r>
              <a:rPr kumimoji="1" lang="ja-JP" altLang="en-US" dirty="0" smtClean="0"/>
              <a:t>、より構文的</a:t>
            </a:r>
            <a:r>
              <a:rPr kumimoji="1" lang="ja-JP" altLang="en-US" dirty="0" smtClean="0"/>
              <a:t>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 xmlns:adec="http://schemas.microsoft.com/office/drawing/2017/decorative"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790456" y="1390141"/>
            <a:ext cx="10515600" cy="2070813"/>
          </a:xfrm>
        </p:spPr>
        <p:txBody>
          <a:bodyPr>
            <a:normAutofit/>
          </a:bodyPr>
          <a:lstStyle/>
          <a:p>
            <a:r>
              <a:rPr lang="ja-JP" altLang="en-US" dirty="0" smtClean="0"/>
              <a:t>テストコードと対象コード</a:t>
            </a:r>
            <a:r>
              <a:rPr lang="ja-JP" altLang="en-US" dirty="0"/>
              <a:t>の</a:t>
            </a:r>
            <a:r>
              <a:rPr lang="ja-JP" altLang="en-US" dirty="0" smtClean="0"/>
              <a:t>対応付け</a:t>
            </a:r>
            <a:endParaRPr lang="en-US" altLang="ja-JP" dirty="0" smtClean="0"/>
          </a:p>
          <a:p>
            <a:pPr marL="914400" lvl="1" indent="-457200">
              <a:buFont typeface="+mj-lt"/>
              <a:buAutoNum type="arabicPeriod"/>
            </a:pPr>
            <a:r>
              <a:rPr lang="ja-JP" altLang="en-US" sz="2200" dirty="0" smtClean="0"/>
              <a:t>命名規則によるテストクラスと対象クラスの対応付け</a:t>
            </a:r>
            <a:endParaRPr lang="en-US" altLang="ja-JP" sz="2200" dirty="0" smtClean="0"/>
          </a:p>
          <a:p>
            <a:pPr marL="914400" lvl="1" indent="-457200">
              <a:buFont typeface="+mj-lt"/>
              <a:buAutoNum type="arabicPeriod"/>
            </a:pPr>
            <a:r>
              <a:rPr lang="ja-JP" altLang="en-US" sz="2200" dirty="0" smtClean="0"/>
              <a:t>テストコード内</a:t>
            </a:r>
            <a:r>
              <a:rPr lang="ja-JP" altLang="en-US" sz="2200" dirty="0" smtClean="0"/>
              <a:t>のメソッド呼び出しを確認</a:t>
            </a:r>
            <a:endParaRPr lang="en-US" altLang="ja-JP" sz="2200" dirty="0" smtClean="0"/>
          </a:p>
          <a:p>
            <a:pPr marL="914400" lvl="1" indent="-457200">
              <a:buFont typeface="+mj-lt"/>
              <a:buAutoNum type="arabicPeriod"/>
            </a:pPr>
            <a:r>
              <a:rPr lang="ja-JP" altLang="en-US" sz="2200" dirty="0" smtClean="0"/>
              <a:t>メソッド名の比較に</a:t>
            </a:r>
            <a:r>
              <a:rPr lang="ja-JP" altLang="en-US" sz="2200" dirty="0" smtClean="0"/>
              <a:t>よるテストメソッドと対象メソッドの対応付け</a:t>
            </a:r>
            <a:endParaRPr lang="en-US" altLang="ja-JP" sz="2200" dirty="0" smtClean="0"/>
          </a:p>
        </p:txBody>
      </p:sp>
      <p:sp>
        <p:nvSpPr>
          <p:cNvPr id="5" name="テキスト ボックス 4"/>
          <p:cNvSpPr txBox="1"/>
          <p:nvPr/>
        </p:nvSpPr>
        <p:spPr>
          <a:xfrm>
            <a:off x="1156758" y="5923716"/>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527095" y="592371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16328" y="3568987"/>
            <a:ext cx="4686022"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latin typeface="Consolas" panose="020B0609020204030204" pitchFamily="49" charset="0"/>
              </a:rPr>
              <a:t>public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latin typeface="Consolas" panose="020B0609020204030204" pitchFamily="49" charset="0"/>
              </a:rPr>
              <a:t>(</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...cost){</a:t>
            </a:r>
          </a:p>
          <a:p>
            <a:r>
              <a:rPr lang="ja-JP" altLang="en-US" sz="1600" dirty="0" smtClean="0">
                <a:latin typeface="Consolas" panose="020B0609020204030204" pitchFamily="49" charset="0"/>
              </a:rPr>
              <a:t>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0;</a:t>
            </a:r>
          </a:p>
          <a:p>
            <a:endParaRPr lang="en-US" altLang="ja-JP" sz="1600" dirty="0" smtClean="0">
              <a:latin typeface="Consolas" panose="020B0609020204030204" pitchFamily="49" charset="0"/>
            </a:endParaRPr>
          </a:p>
          <a:p>
            <a:r>
              <a:rPr lang="ja-JP" altLang="en-US" sz="1600" dirty="0" smtClean="0">
                <a:latin typeface="Consolas" panose="020B0609020204030204" pitchFamily="49" charset="0"/>
              </a:rPr>
              <a:t>    </a:t>
            </a:r>
            <a:r>
              <a:rPr lang="en-US" altLang="ja-JP" sz="1600" dirty="0" smtClean="0">
                <a:latin typeface="Consolas" panose="020B0609020204030204" pitchFamily="49" charset="0"/>
              </a:rPr>
              <a:t>for(</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=0;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 &lt; </a:t>
            </a:r>
            <a:r>
              <a:rPr lang="en-US" altLang="ja-JP" sz="1600" dirty="0" err="1" smtClean="0">
                <a:latin typeface="Consolas" panose="020B0609020204030204" pitchFamily="49" charset="0"/>
              </a:rPr>
              <a:t>cost.length</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 cost[</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p>
          <a:p>
            <a:endParaRPr lang="en-US" altLang="ja-JP" sz="1600" dirty="0" smtClean="0">
              <a:latin typeface="Consolas" panose="020B0609020204030204" pitchFamily="49" charset="0"/>
            </a:endParaRPr>
          </a:p>
          <a:p>
            <a:r>
              <a:rPr lang="en-US" altLang="ja-JP" sz="1600" dirty="0">
                <a:latin typeface="Consolas" panose="020B0609020204030204" pitchFamily="49" charset="0"/>
              </a:rPr>
              <a:t> </a:t>
            </a:r>
            <a:r>
              <a:rPr lang="en-US" altLang="ja-JP" sz="1600" dirty="0" smtClean="0">
                <a:latin typeface="Consolas" panose="020B0609020204030204" pitchFamily="49" charset="0"/>
              </a:rPr>
              <a:t>   return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a:t>
            </a:r>
          </a:p>
          <a:p>
            <a:r>
              <a:rPr lang="en-US" altLang="ja-JP" sz="1600" dirty="0" smtClean="0">
                <a:latin typeface="Consolas" panose="020B0609020204030204" pitchFamily="49" charset="0"/>
              </a:rPr>
              <a:t>}</a:t>
            </a:r>
          </a:p>
        </p:txBody>
      </p:sp>
      <p:sp>
        <p:nvSpPr>
          <p:cNvPr id="8" name="正方形/長方形 7"/>
          <p:cNvSpPr/>
          <p:nvPr/>
        </p:nvSpPr>
        <p:spPr>
          <a:xfrm>
            <a:off x="5824975" y="3565603"/>
            <a:ext cx="531263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b="0" dirty="0" smtClean="0">
                <a:effectLst/>
                <a:latin typeface="Consolas" panose="020B0609020204030204" pitchFamily="49" charset="0"/>
              </a:rPr>
              <a:t>@Test</a:t>
            </a:r>
          </a:p>
          <a:p>
            <a:r>
              <a:rPr lang="en-US" altLang="ja-JP" sz="1600" b="0" dirty="0" smtClean="0">
                <a:effectLst/>
                <a:latin typeface="Consolas" panose="020B0609020204030204" pitchFamily="49" charset="0"/>
              </a:rPr>
              <a:t>public void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sz="1600" b="0" dirty="0" smtClean="0">
                <a:effectLst/>
                <a:latin typeface="Consolas" panose="020B0609020204030204" pitchFamily="49" charset="0"/>
              </a:rPr>
              <a:t>() throws </a:t>
            </a:r>
            <a:r>
              <a:rPr lang="en-US" altLang="ja-JP" sz="1600" b="0" dirty="0" err="1" smtClean="0">
                <a:effectLst/>
                <a:latin typeface="Consolas" panose="020B0609020204030204" pitchFamily="49" charset="0"/>
              </a:rPr>
              <a:t>Throwable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sut</a:t>
            </a:r>
            <a:r>
              <a:rPr lang="en-US" altLang="ja-JP" sz="1600" b="0" dirty="0" smtClean="0">
                <a:effectLst/>
                <a:latin typeface="Consolas" panose="020B0609020204030204" pitchFamily="49" charset="0"/>
              </a:rPr>
              <a:t> = new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item1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item2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[100];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(item1));</a:t>
            </a:r>
            <a:endParaRPr lang="en-US" altLang="ja-JP" sz="1600" b="0" dirty="0" smtClean="0">
              <a:effectLst/>
              <a:latin typeface="Consolas" panose="020B0609020204030204" pitchFamily="49" charset="0"/>
            </a:endParaRP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(100,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(item2</a:t>
            </a:r>
            <a:r>
              <a:rPr lang="en-US" altLang="ja-JP" sz="1600" dirty="0" smtClean="0">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smtClean="0">
                <a:solidFill>
                  <a:schemeClr val="tx1"/>
                </a:solidFill>
                <a:latin typeface="Consolas" panose="020B0609020204030204" pitchFamily="49" charset="0"/>
              </a:rPr>
              <a:t>sut.</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solidFill>
                  <a:schemeClr val="tx1"/>
                </a:solidFill>
                <a:latin typeface="Consolas" panose="020B0609020204030204" pitchFamily="49" charset="0"/>
              </a:rPr>
              <a:t>(item1</a:t>
            </a:r>
            <a:r>
              <a:rPr lang="en-US" altLang="ja-JP" sz="1600" dirty="0">
                <a:solidFill>
                  <a:schemeClr val="tx1"/>
                </a:solidFill>
                <a:latin typeface="Consolas" panose="020B0609020204030204" pitchFamily="49" charset="0"/>
              </a:rPr>
              <a:t>));</a:t>
            </a:r>
            <a:endParaRPr lang="en-US" altLang="ja-JP" sz="1600" dirty="0" smtClean="0">
              <a:solidFill>
                <a:schemeClr val="tx1"/>
              </a:solidFill>
              <a:effectLst/>
              <a:latin typeface="Consolas" panose="020B0609020204030204" pitchFamily="49" charset="0"/>
            </a:endParaRPr>
          </a:p>
          <a:p>
            <a:r>
              <a:rPr lang="en-US" altLang="ja-JP" sz="1600" b="0" dirty="0" smtClean="0">
                <a:effectLst/>
                <a:latin typeface="Consolas" panose="020B0609020204030204" pitchFamily="49" charset="0"/>
              </a:rPr>
              <a:t>}</a:t>
            </a:r>
            <a:endParaRPr lang="en-US" altLang="ja-JP" sz="1600" b="0" dirty="0">
              <a:effectLst/>
              <a:latin typeface="Consolas" panose="020B0609020204030204" pitchFamily="49" charset="0"/>
            </a:endParaRPr>
          </a:p>
        </p:txBody>
      </p:sp>
      <p:sp>
        <p:nvSpPr>
          <p:cNvPr id="9" name="テキスト ボックス 8"/>
          <p:cNvSpPr txBox="1"/>
          <p:nvPr/>
        </p:nvSpPr>
        <p:spPr>
          <a:xfrm>
            <a:off x="1872336" y="3223727"/>
            <a:ext cx="2574005"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002581" y="3223727"/>
            <a:ext cx="2957417"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151575" y="4424243"/>
            <a:ext cx="1024176" cy="65314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156931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[6]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087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268915" y="5156437"/>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515599" y="2778161"/>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[6]</a:t>
            </a:r>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39872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764408"/>
            <a:ext cx="445604" cy="445604"/>
          </a:xfrm>
          <a:prstGeom prst="rect">
            <a:avLst/>
          </a:prstGeom>
        </p:spPr>
      </p:pic>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a:t>
            </a:r>
            <a:r>
              <a:rPr lang="ja-JP" altLang="en-US" dirty="0" smtClean="0"/>
              <a:t>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1212286" cy="4351338"/>
          </a:xfrm>
        </p:spPr>
        <p:txBody>
          <a:bodyPr>
            <a:normAutofit/>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00" dirty="0" smtClean="0"/>
          </a:p>
          <a:p>
            <a:pPr marL="0" indent="0">
              <a:buNone/>
            </a:pPr>
            <a:r>
              <a:rPr kumimoji="1" lang="ja-JP" altLang="en-US" b="1" dirty="0" smtClean="0"/>
              <a:t>評価実験</a:t>
            </a:r>
            <a:r>
              <a:rPr kumimoji="1" lang="en-US" altLang="ja-JP" b="1" dirty="0" smtClean="0"/>
              <a:t>1</a:t>
            </a:r>
          </a:p>
          <a:p>
            <a:pPr lvl="1"/>
            <a:r>
              <a:rPr lang="ja-JP" altLang="en-US" sz="2800" dirty="0" smtClean="0"/>
              <a:t>テストコードの作成支援</a:t>
            </a:r>
            <a:r>
              <a:rPr lang="ja-JP" altLang="en-US" sz="2800" dirty="0" smtClean="0"/>
              <a:t>に関する実験</a:t>
            </a:r>
            <a:endParaRPr lang="en-US" altLang="ja-JP" sz="2800" dirty="0" smtClean="0"/>
          </a:p>
          <a:p>
            <a:pPr lvl="1"/>
            <a:endParaRPr kumimoji="1" lang="en-US" altLang="ja-JP" sz="4000" b="1" dirty="0" smtClean="0"/>
          </a:p>
          <a:p>
            <a:endParaRPr kumimoji="1" lang="en-US" altLang="ja-JP" sz="2400" b="1" dirty="0"/>
          </a:p>
          <a:p>
            <a:pPr marL="0" indent="0">
              <a:buNone/>
            </a:pPr>
            <a:r>
              <a:rPr lang="ja-JP" altLang="en-US" b="1" dirty="0" smtClean="0"/>
              <a:t>評価実験</a:t>
            </a:r>
            <a:r>
              <a:rPr lang="en-US" altLang="ja-JP" b="1" dirty="0" smtClean="0"/>
              <a:t>2</a:t>
            </a:r>
          </a:p>
          <a:p>
            <a:pPr lvl="1"/>
            <a:r>
              <a:rPr lang="ja-JP" altLang="en-US" sz="2800" dirty="0" smtClean="0"/>
              <a:t>推薦されるテストコードの順位付けに関する実験</a:t>
            </a:r>
            <a:endParaRPr lang="en-US" altLang="ja-JP" sz="2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フローチャート: 代替処理 3"/>
          <p:cNvSpPr/>
          <p:nvPr/>
        </p:nvSpPr>
        <p:spPr>
          <a:xfrm>
            <a:off x="1583802" y="3024051"/>
            <a:ext cx="8566037" cy="8164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開発者は、テストコードの作成に時間</a:t>
            </a:r>
            <a:r>
              <a:rPr lang="ja-JP" altLang="en-US" sz="2400" dirty="0" smtClean="0">
                <a:latin typeface="メイリオ" panose="020B0604030504040204" pitchFamily="50" charset="-128"/>
                <a:ea typeface="メイリオ" panose="020B0604030504040204" pitchFamily="50" charset="-128"/>
              </a:rPr>
              <a:t>を費やすが、高品質なテストコードを作成することができる</a:t>
            </a:r>
            <a:endParaRPr lang="ja-JP" altLang="en-US" sz="2400" dirty="0">
              <a:latin typeface="メイリオ" panose="020B0604030504040204" pitchFamily="50" charset="-128"/>
              <a:ea typeface="メイリオ" panose="020B0604030504040204" pitchFamily="50" charset="-128"/>
            </a:endParaRPr>
          </a:p>
        </p:txBody>
      </p:sp>
      <p:sp>
        <p:nvSpPr>
          <p:cNvPr id="5" name="フローチャート: 代替処理 4"/>
          <p:cNvSpPr/>
          <p:nvPr/>
        </p:nvSpPr>
        <p:spPr>
          <a:xfrm>
            <a:off x="1583803" y="5069622"/>
            <a:ext cx="8324374" cy="611336"/>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開発者が参考にしたいテストコードを上位に推薦できる</a:t>
            </a:r>
            <a:endParaRPr lang="ja-JP" altLang="en-US" sz="2400" dirty="0">
              <a:latin typeface="メイリオ" panose="020B0604030504040204" pitchFamily="50" charset="-128"/>
              <a:ea typeface="メイリオ" panose="020B0604030504040204" pitchFamily="50" charset="-128"/>
            </a:endParaRPr>
          </a:p>
        </p:txBody>
      </p:sp>
      <p:sp>
        <p:nvSpPr>
          <p:cNvPr id="6" name="正方形/長方形 5"/>
          <p:cNvSpPr/>
          <p:nvPr/>
        </p:nvSpPr>
        <p:spPr>
          <a:xfrm>
            <a:off x="1583803" y="5746272"/>
            <a:ext cx="4801314"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本発表では、時間の都合上紹介させません</a:t>
            </a:r>
          </a:p>
        </p:txBody>
      </p:sp>
    </p:spTree>
    <p:extLst>
      <p:ext uri="{BB962C8B-B14F-4D97-AF65-F5344CB8AC3E}">
        <p14:creationId xmlns:p14="http://schemas.microsoft.com/office/powerpoint/2010/main" val="28430991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テストコードの作成</a:t>
            </a:r>
            <a:r>
              <a:rPr lang="ja-JP" altLang="en-US" sz="3200" dirty="0" smtClean="0"/>
              <a:t>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390828417"/>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817266150"/>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mc:Choice xmlns:cx="http://schemas.microsoft.com/office/drawing/2014/chartex" Requires="cx">
          <p:graphicFrame>
            <p:nvGraphicFramePr>
              <p:cNvPr id="4" name="グラフ 3"/>
              <p:cNvGraphicFramePr/>
              <p:nvPr>
                <p:extLst>
                  <p:ext uri="{D42A27DB-BD31-4B8C-83A1-F6EECF244321}">
                    <p14:modId xmlns:p14="http://schemas.microsoft.com/office/powerpoint/2010/main" val="931915812"/>
                  </p:ext>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a:t>
            </a:r>
            <a:r>
              <a:rPr lang="ja-JP" altLang="en-US" sz="2800" dirty="0" smtClean="0">
                <a:latin typeface="メイリオ" panose="020B0604030504040204" pitchFamily="50" charset="-128"/>
                <a:ea typeface="メイリオ" panose="020B0604030504040204" pitchFamily="50" charset="-128"/>
              </a:rPr>
              <a:t>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a:t>
            </a:r>
            <a:r>
              <a:rPr lang="ja-JP" altLang="en-US" sz="2800" dirty="0" smtClean="0">
                <a:latin typeface="メイリオ" panose="020B0604030504040204" pitchFamily="50" charset="-128"/>
                <a:ea typeface="メイリオ" panose="020B0604030504040204" pitchFamily="50" charset="-128"/>
              </a:rPr>
              <a:t>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840509657"/>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a:t>
            </a:r>
            <a:r>
              <a:rPr lang="ja-JP" altLang="en-US" b="1" dirty="0" smtClean="0">
                <a:solidFill>
                  <a:schemeClr val="tx1"/>
                </a:solidFill>
                <a:latin typeface="メイリオ" panose="020B0604030504040204" pitchFamily="50" charset="-128"/>
                <a:ea typeface="メイリオ" panose="020B0604030504040204" pitchFamily="50" charset="-128"/>
              </a:rPr>
              <a:t>テスト</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858898" y="4787823"/>
            <a:ext cx="8183485" cy="787132"/>
          </a:xfrm>
          <a:prstGeom prst="wedgeRoundRectCallout">
            <a:avLst>
              <a:gd name="adj1" fmla="val 36717"/>
              <a:gd name="adj2" fmla="val -11126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en-US" altLang="ja-JP" sz="2400" dirty="0" smtClean="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27871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a:t>
            </a:r>
            <a:r>
              <a:rPr lang="ja-JP" altLang="en-US" sz="2400" dirty="0" smtClean="0"/>
              <a:t>提案</a:t>
            </a:r>
            <a:r>
              <a:rPr lang="ja-JP" altLang="en-US" sz="2400" dirty="0" smtClean="0"/>
              <a:t>ツールの</a:t>
            </a:r>
            <a:r>
              <a:rPr lang="ja-JP" altLang="en-US" sz="2400" dirty="0" smtClean="0"/>
              <a:t>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064765" y="2754605"/>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035198" y="2754605"/>
            <a:ext cx="184416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071064" y="2754605"/>
            <a:ext cx="1906040"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106929"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889296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99754" y="4410963"/>
            <a:ext cx="8828303"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理解</a:t>
            </a:r>
            <a:r>
              <a:rPr lang="ja-JP" altLang="en-US" sz="2800" dirty="0" smtClean="0">
                <a:latin typeface="メイリオ" panose="020B0604030504040204" pitchFamily="50" charset="-128"/>
                <a:ea typeface="メイリオ" panose="020B0604030504040204" pitchFamily="50" charset="-128"/>
              </a:rPr>
              <a:t>しやすく良質な</a:t>
            </a:r>
            <a:r>
              <a:rPr lang="ja-JP" altLang="en-US" sz="2800" dirty="0" smtClean="0">
                <a:latin typeface="メイリオ" panose="020B0604030504040204" pitchFamily="50" charset="-128"/>
                <a:ea typeface="メイリオ" panose="020B0604030504040204" pitchFamily="50" charset="-128"/>
              </a:rPr>
              <a:t>テストコード</a:t>
            </a:r>
            <a:r>
              <a:rPr lang="ja-JP" altLang="en-US" sz="2800" dirty="0" smtClean="0">
                <a:latin typeface="メイリオ" panose="020B0604030504040204" pitchFamily="50" charset="-128"/>
                <a:ea typeface="メイリオ" panose="020B0604030504040204" pitchFamily="50" charset="-128"/>
              </a:rPr>
              <a:t>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a:t>
            </a:r>
            <a:r>
              <a:rPr lang="ja-JP" altLang="en-US" dirty="0" smtClean="0"/>
              <a:t>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118554"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5695985" y="2834687"/>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352401" y="4948657"/>
            <a:ext cx="7828721" cy="787132"/>
          </a:xfrm>
          <a:prstGeom prst="wedgeRoundRectCallout">
            <a:avLst>
              <a:gd name="adj1" fmla="val 21440"/>
              <a:gd name="adj2" fmla="val -11907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2920763" y="240221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
        <p:nvSpPr>
          <p:cNvPr id="12" name="山形 11"/>
          <p:cNvSpPr/>
          <p:nvPr/>
        </p:nvSpPr>
        <p:spPr>
          <a:xfrm>
            <a:off x="4165128"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3" name="山形 12"/>
          <p:cNvSpPr/>
          <p:nvPr/>
        </p:nvSpPr>
        <p:spPr>
          <a:xfrm>
            <a:off x="2649411"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4" name="山形 13"/>
          <p:cNvSpPr/>
          <p:nvPr/>
        </p:nvSpPr>
        <p:spPr>
          <a:xfrm>
            <a:off x="8259438" y="2834687"/>
            <a:ext cx="254431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保守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5" name="波線 14"/>
          <p:cNvSpPr/>
          <p:nvPr/>
        </p:nvSpPr>
        <p:spPr>
          <a:xfrm rot="5400000">
            <a:off x="8804928" y="3379715"/>
            <a:ext cx="2215625" cy="629414"/>
          </a:xfrm>
          <a:prstGeom prst="wave">
            <a:avLst>
              <a:gd name="adj1" fmla="val 20000"/>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810184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063609"/>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2456266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a:t>
            </a:r>
            <a:r>
              <a:rPr lang="ja-JP" altLang="en-US" sz="3000" dirty="0" smtClean="0"/>
              <a:t>を</a:t>
            </a:r>
            <a:r>
              <a:rPr lang="ja-JP" altLang="en-US" sz="3000" dirty="0" smtClean="0"/>
              <a:t>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ja-JP" altLang="en-US" dirty="0" smtClean="0">
                <a:solidFill>
                  <a:schemeClr val="bg1"/>
                </a:solidFill>
              </a:rPr>
              <a:t>の</a:t>
            </a:r>
            <a:r>
              <a:rPr lang="ja-JP" altLang="en-US" dirty="0">
                <a:solidFill>
                  <a:schemeClr val="bg1"/>
                </a:solidFill>
              </a:rPr>
              <a:t>概要</a:t>
            </a:r>
            <a:endParaRPr kumimoji="1" lang="ja-JP" altLang="en-US" dirty="0">
              <a:solidFill>
                <a:schemeClr val="bg1"/>
              </a:solidFill>
            </a:endParaRPr>
          </a:p>
        </p:txBody>
      </p:sp>
      <p:pic>
        <p:nvPicPr>
          <p:cNvPr id="3" name="図 2"/>
          <p:cNvPicPr>
            <a:picLocks noChangeAspect="1"/>
          </p:cNvPicPr>
          <p:nvPr/>
        </p:nvPicPr>
        <p:blipFill>
          <a:blip r:embed="rId3"/>
          <a:stretch>
            <a:fillRect/>
          </a:stretch>
        </p:blipFill>
        <p:spPr>
          <a:xfrm>
            <a:off x="391720" y="1195295"/>
            <a:ext cx="11064862" cy="5593593"/>
          </a:xfrm>
          <a:prstGeom prst="rect">
            <a:avLst/>
          </a:prstGeom>
        </p:spPr>
      </p:pic>
    </p:spTree>
    <p:extLst>
      <p:ext uri="{BB962C8B-B14F-4D97-AF65-F5344CB8AC3E}">
        <p14:creationId xmlns:p14="http://schemas.microsoft.com/office/powerpoint/2010/main" val="25885928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995840" y="3179241"/>
            <a:ext cx="4639416"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a:latin typeface="Consolas" panose="020B0609020204030204" pitchFamily="49" charset="0"/>
              </a:rPr>
              <a:t>public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sz="1700" dirty="0">
                <a:latin typeface="Consolas" panose="020B0609020204030204" pitchFamily="49" charset="0"/>
              </a:rPr>
              <a:t>(</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sz="1700"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latin typeface="Consolas" panose="020B0609020204030204" pitchFamily="49" charset="0"/>
              </a:rPr>
              <a:t> = 0;</a:t>
            </a:r>
          </a:p>
          <a:p>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a:latin typeface="Consolas" panose="020B0609020204030204" pitchFamily="49" charset="0"/>
              </a:rPr>
              <a:t>i</a:t>
            </a:r>
            <a:r>
              <a:rPr lang="en-US" altLang="ja-JP" sz="1700" dirty="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&lt;</a:t>
            </a:r>
            <a:r>
              <a:rPr lang="en-US" altLang="ja-JP" sz="1700" dirty="0" err="1" smtClean="0">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sz="1700" dirty="0">
                <a:latin typeface="Consolas" panose="020B0609020204030204" pitchFamily="49" charset="0"/>
              </a:rPr>
              <a:t>; </a:t>
            </a:r>
            <a:r>
              <a:rPr lang="en-US" altLang="ja-JP" sz="1700" dirty="0" err="1">
                <a:latin typeface="Consolas" panose="020B0609020204030204" pitchFamily="49" charset="0"/>
              </a:rPr>
              <a:t>i</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return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a:t>
            </a:r>
          </a:p>
        </p:txBody>
      </p:sp>
      <p:sp>
        <p:nvSpPr>
          <p:cNvPr id="6" name="正方形/長方形 5"/>
          <p:cNvSpPr/>
          <p:nvPr/>
        </p:nvSpPr>
        <p:spPr>
          <a:xfrm>
            <a:off x="6201356" y="3179241"/>
            <a:ext cx="4585374"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smtClean="0">
                <a:latin typeface="Consolas" panose="020B0609020204030204" pitchFamily="49" charset="0"/>
              </a:rPr>
              <a:t>public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sz="1700" dirty="0" smtClean="0">
                <a:latin typeface="Consolas" panose="020B0609020204030204" pitchFamily="49" charset="0"/>
              </a:rPr>
              <a:t>(</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...cost){</a:t>
            </a:r>
          </a:p>
          <a:p>
            <a:r>
              <a:rPr lang="ja-JP" altLang="en-US" sz="1700" dirty="0" smtClean="0">
                <a:latin typeface="Consolas" panose="020B0609020204030204" pitchFamily="49" charset="0"/>
              </a:rPr>
              <a:t>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sz="1700"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smtClean="0">
                <a:latin typeface="Consolas" panose="020B0609020204030204" pitchFamily="49" charset="0"/>
              </a:rPr>
              <a:t>= 0;</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sz="1700" dirty="0" smtClean="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 &lt;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   return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latin typeface="Consolas" panose="020B0609020204030204" pitchFamily="49" charset="0"/>
              </a:rPr>
              <a:t>;</a:t>
            </a:r>
          </a:p>
          <a:p>
            <a:r>
              <a:rPr lang="en-US" altLang="ja-JP" sz="1700" dirty="0" smtClean="0">
                <a:latin typeface="Consolas" panose="020B0609020204030204" pitchFamily="49" charset="0"/>
              </a:rPr>
              <a:t>}</a:t>
            </a:r>
            <a:endParaRPr lang="en-US" altLang="ja-JP" sz="1700" dirty="0">
              <a:latin typeface="Consolas" panose="020B0609020204030204" pitchFamily="49" charset="0"/>
            </a:endParaRPr>
          </a:p>
        </p:txBody>
      </p:sp>
      <p:sp>
        <p:nvSpPr>
          <p:cNvPr id="7" name="テキスト ボックス 6"/>
          <p:cNvSpPr txBox="1"/>
          <p:nvPr/>
        </p:nvSpPr>
        <p:spPr>
          <a:xfrm>
            <a:off x="2175723" y="5398032"/>
            <a:ext cx="2279650" cy="400110"/>
          </a:xfrm>
          <a:prstGeom prst="rect">
            <a:avLst/>
          </a:prstGeom>
          <a:noFill/>
        </p:spPr>
        <p:txBody>
          <a:bodyPr wrap="square" rtlCol="0">
            <a:spAutoFit/>
          </a:bodyPr>
          <a:lstStyle/>
          <a:p>
            <a:pPr algn="ctr"/>
            <a:r>
              <a:rPr lang="ja-JP" altLang="en-US" sz="2000" dirty="0" smtClean="0">
                <a:latin typeface="メイリオ" panose="020B0604030504040204" pitchFamily="50" charset="-128"/>
                <a:ea typeface="メイリオ" panose="020B0604030504040204" pitchFamily="50" charset="-128"/>
              </a:rPr>
              <a:t>入力コード</a:t>
            </a:r>
            <a:r>
              <a:rPr lang="ja-JP" altLang="en-US" sz="2000" dirty="0">
                <a:latin typeface="メイリオ" panose="020B0604030504040204" pitchFamily="50" charset="-128"/>
                <a:ea typeface="メイリオ" panose="020B0604030504040204" pitchFamily="50" charset="-128"/>
              </a:rPr>
              <a:t>片</a:t>
            </a:r>
            <a:endParaRPr kumimoji="1" lang="ja-JP" altLang="en-US" sz="20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354218" y="5398032"/>
            <a:ext cx="227965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endParaRPr kumimoji="1" lang="ja-JP" altLang="en-US" sz="20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548650" y="375555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16844</TotalTime>
  <Words>12005</Words>
  <Application>Microsoft Office PowerPoint</Application>
  <PresentationFormat>ワイド画面</PresentationFormat>
  <Paragraphs>1419</Paragraphs>
  <Slides>63</Slides>
  <Notes>52</Notes>
  <HiddenSlides>19</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63</vt:i4>
      </vt:variant>
    </vt:vector>
  </HeadingPairs>
  <TitlesOfParts>
    <vt:vector size="73"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ソフトウェアテスト</vt:lpstr>
      <vt:lpstr>ソフトウェアテスト</vt:lpstr>
      <vt:lpstr>テストコード自動生成ツール</vt:lpstr>
      <vt:lpstr>自動生成ツールにおける課題</vt:lpstr>
      <vt:lpstr>提案ツール: SuiteRec</vt:lpstr>
      <vt:lpstr>SuiteRecの概要</vt:lpstr>
      <vt:lpstr>Step1: 類似コード片の検出</vt:lpstr>
      <vt:lpstr>Step2: テストコードの検索</vt:lpstr>
      <vt:lpstr>Step3: テストスメルの検出</vt:lpstr>
      <vt:lpstr>Step4: 推薦されるテストコードの順位付け</vt:lpstr>
      <vt:lpstr>評価実験</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推薦プロセスの高速化</vt:lpstr>
      <vt:lpstr>SuiteRecのインターフェス</vt:lpstr>
      <vt:lpstr>カバレッジの種類</vt:lpstr>
      <vt:lpstr>ソースコードデータベース</vt:lpstr>
      <vt:lpstr>テストコードデータベース</vt:lpstr>
      <vt:lpstr>EvoSuite</vt:lpstr>
      <vt:lpstr>議論</vt:lpstr>
      <vt:lpstr>関連研究</vt:lpstr>
      <vt:lpstr>RQ4. SuiteRecの利用は、開発者のテストコード 　　　作成タスクの認識にどう影響するか？</vt:lpstr>
      <vt:lpstr>テストコード自動生成ツールの問題</vt:lpstr>
      <vt:lpstr>推薦プロセスの高速化</vt:lpstr>
      <vt:lpstr>Step2: テストコードの検索</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419</cp:revision>
  <dcterms:created xsi:type="dcterms:W3CDTF">2020-01-21T13:07:49Z</dcterms:created>
  <dcterms:modified xsi:type="dcterms:W3CDTF">2020-02-03T11:48:46Z</dcterms:modified>
</cp:coreProperties>
</file>